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  <p:sldMasterId id="2147483687" r:id="rId3"/>
  </p:sldMasterIdLst>
  <p:sldIdLst>
    <p:sldId id="256" r:id="rId4"/>
    <p:sldId id="262" r:id="rId5"/>
    <p:sldId id="263" r:id="rId6"/>
    <p:sldId id="264" r:id="rId7"/>
    <p:sldId id="275" r:id="rId8"/>
    <p:sldId id="265" r:id="rId9"/>
    <p:sldId id="276" r:id="rId10"/>
    <p:sldId id="277" r:id="rId11"/>
    <p:sldId id="279" r:id="rId12"/>
    <p:sldId id="280" r:id="rId13"/>
    <p:sldId id="281" r:id="rId14"/>
    <p:sldId id="282" r:id="rId15"/>
    <p:sldId id="278" r:id="rId16"/>
    <p:sldId id="269" r:id="rId17"/>
    <p:sldId id="268" r:id="rId18"/>
    <p:sldId id="273" r:id="rId19"/>
    <p:sldId id="274" r:id="rId2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2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307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307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307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za.ru/avtor/antrys69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://www.stihi.ru/avtor/rainbow2011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1619672" y="692696"/>
            <a:ext cx="5592240" cy="2560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ru-RU" sz="5400" b="1" dirty="0">
                <a:solidFill>
                  <a:srgbClr val="002060"/>
                </a:solidFill>
                <a:latin typeface="Monotype Corsiva"/>
                <a:ea typeface="MS Mincho"/>
              </a:rPr>
              <a:t>«Такие разные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5400" b="1" dirty="0">
                <a:solidFill>
                  <a:srgbClr val="002060"/>
                </a:solidFill>
                <a:latin typeface="Monotype Corsiva"/>
                <a:ea typeface="MS Mincho"/>
              </a:rPr>
              <a:t>РАКУШКИ…»</a:t>
            </a:r>
            <a:endParaRPr dirty="0"/>
          </a:p>
        </p:txBody>
      </p:sp>
      <p:sp>
        <p:nvSpPr>
          <p:cNvPr id="138" name="CustomShape 2"/>
          <p:cNvSpPr/>
          <p:nvPr/>
        </p:nvSpPr>
        <p:spPr>
          <a:xfrm>
            <a:off x="827584" y="3356992"/>
            <a:ext cx="8013424" cy="2304256"/>
          </a:xfrm>
          <a:prstGeom prst="ellipse">
            <a:avLst/>
          </a:prstGeom>
          <a:blipFill>
            <a:blip r:embed="rId2" cstate="print"/>
            <a:tile/>
          </a:blipFill>
        </p:spPr>
        <p:txBody>
          <a:bodyPr lIns="90000" tIns="45000" rIns="90000" bIns="45000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 бюджетное дошкольное образовательное  учреждение «Детский сад №4»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авалерово Кавалеровского муниципального округа Приморского края</a:t>
            </a:r>
          </a:p>
          <a:p>
            <a:pPr algn="ctr"/>
            <a:r>
              <a:rPr lang="ru-RU" sz="2000" dirty="0" smtClean="0">
                <a:latin typeface="Calibri"/>
              </a:rPr>
              <a:t>Подготовила</a:t>
            </a:r>
            <a:r>
              <a:rPr lang="ru-RU" sz="2000" dirty="0">
                <a:latin typeface="Calibri"/>
              </a:rPr>
              <a:t>: </a:t>
            </a:r>
            <a:r>
              <a:rPr lang="ru-RU" sz="2000" dirty="0" err="1">
                <a:latin typeface="Calibri"/>
              </a:rPr>
              <a:t>Пелешок</a:t>
            </a:r>
            <a:r>
              <a:rPr lang="ru-RU" sz="2000" dirty="0">
                <a:latin typeface="Calibri"/>
              </a:rPr>
              <a:t> </a:t>
            </a:r>
            <a:r>
              <a:rPr lang="ru-RU" sz="2000" dirty="0" smtClean="0">
                <a:latin typeface="Calibri"/>
              </a:rPr>
              <a:t>Н.М.</a:t>
            </a:r>
            <a:endParaRPr lang="ru-RU" sz="2000" dirty="0">
              <a:latin typeface="Calibri"/>
            </a:endParaRPr>
          </a:p>
          <a:p>
            <a:pPr algn="ctr"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i="1" dirty="0" smtClean="0">
                <a:solidFill>
                  <a:srgbClr val="002060"/>
                </a:solidFill>
                <a:latin typeface="Calibri"/>
              </a:rPr>
              <a:t>                                 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611560" y="764704"/>
            <a:ext cx="7929000" cy="4248472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ctr">
              <a:lnSpc>
                <a:spcPct val="100000"/>
              </a:lnSpc>
            </a:pPr>
            <a:r>
              <a:rPr lang="ru-RU" b="1" i="1" dirty="0">
                <a:solidFill>
                  <a:srgbClr val="002060"/>
                </a:solidFill>
                <a:latin typeface="Calibri"/>
              </a:rPr>
              <a:t>Раковина моллюсков</a:t>
            </a:r>
            <a:r>
              <a:rPr lang="ru-RU" i="1" dirty="0">
                <a:solidFill>
                  <a:srgbClr val="002060"/>
                </a:solidFill>
                <a:latin typeface="Calibri"/>
              </a:rPr>
              <a:t> — наружное скелетное образование, покрывающее тело большинства моллюсков и выполняющее защитную и опорную функции.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i="1" dirty="0">
                <a:solidFill>
                  <a:srgbClr val="002060"/>
                </a:solidFill>
                <a:latin typeface="Calibri"/>
              </a:rPr>
              <a:t>Раковины моллюсков использовались как материал для изготовления различных инструментов: рыболовных крючков, резцов, скребков, насадок для мотыги. Сами раковины употреблялись в качестве сосудов, а также музыкальных инструментов (</a:t>
            </a:r>
            <a:r>
              <a:rPr lang="ru-RU" i="1" dirty="0" err="1">
                <a:solidFill>
                  <a:srgbClr val="002060"/>
                </a:solidFill>
                <a:latin typeface="Calibri"/>
              </a:rPr>
              <a:t>конх</a:t>
            </a:r>
            <a:r>
              <a:rPr lang="ru-RU" i="1" dirty="0">
                <a:solidFill>
                  <a:srgbClr val="002060"/>
                </a:solidFill>
                <a:latin typeface="Calibri"/>
              </a:rPr>
              <a:t>) и украшений.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i="1" dirty="0">
                <a:solidFill>
                  <a:srgbClr val="002060"/>
                </a:solidFill>
                <a:latin typeface="Calibri"/>
              </a:rPr>
              <a:t>Добываемый из раковин перламутр используется для изготовления различных изделий, например, пуговиц.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i="1" dirty="0">
                <a:solidFill>
                  <a:srgbClr val="002060"/>
                </a:solidFill>
                <a:latin typeface="Calibri"/>
              </a:rPr>
              <a:t>В некоторых местностях раковины служили деньгами— к примеру, раковины каури на островах Океании.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149" name="CustomShape 2"/>
          <p:cNvSpPr/>
          <p:nvPr/>
        </p:nvSpPr>
        <p:spPr>
          <a:xfrm>
            <a:off x="1321740" y="357840"/>
            <a:ext cx="6857280" cy="9280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600" b="1" dirty="0">
                <a:solidFill>
                  <a:srgbClr val="002060"/>
                </a:solidFill>
                <a:latin typeface="Monotype Corsiva"/>
              </a:rPr>
              <a:t>Откуда берутся ракушки.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357120" y="332656"/>
            <a:ext cx="8571960" cy="5302304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ru-RU" sz="2000" b="1" i="1" dirty="0">
                <a:solidFill>
                  <a:srgbClr val="002060"/>
                </a:solidFill>
                <a:latin typeface="Calibri"/>
              </a:rPr>
              <a:t>Моллюски</a:t>
            </a:r>
            <a:r>
              <a:rPr lang="ru-RU" sz="2000" i="1" dirty="0">
                <a:solidFill>
                  <a:srgbClr val="002060"/>
                </a:solidFill>
                <a:latin typeface="Calibri"/>
              </a:rPr>
              <a:t> - очень древние беспозвоночные животные, имеющие вторичную полость тела, сложно устроенные внутренние органы. Известковая раковина с роговым покрытием хорошо или слабо защищает мягкое тело. Обитают в воде и на суше.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i="1" dirty="0">
                <a:solidFill>
                  <a:srgbClr val="002060"/>
                </a:solidFill>
                <a:latin typeface="Calibri"/>
              </a:rPr>
              <a:t>Служат пищей для многих животных. Сами питаются водными и наземными растениями, простейшими, рачками, грибами. На стадии личинки паразитируют на теле рыб. Являются промежуточными хозяевами паразитических ленточных червей.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i="1" dirty="0">
                <a:solidFill>
                  <a:srgbClr val="002060"/>
                </a:solidFill>
                <a:latin typeface="Calibri"/>
              </a:rPr>
              <a:t>Наносят ущерб садам, огородам, виноградникам (голые слизни, виноградная улитка).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i="1" dirty="0">
                <a:solidFill>
                  <a:srgbClr val="002060"/>
                </a:solidFill>
                <a:latin typeface="Calibri"/>
              </a:rPr>
              <a:t>Моллюски играют большую роль в биологической очистке воды, постоянно фильтруя ее для получения пищи. На морских плантациях для пищевых целей разводят двустворчатых моллюсков. </a:t>
            </a:r>
            <a:endParaRPr dirty="0"/>
          </a:p>
          <a:p>
            <a:pPr algn="r">
              <a:lnSpc>
                <a:spcPct val="100000"/>
              </a:lnSpc>
            </a:pPr>
            <a:r>
              <a:rPr lang="ru-RU" sz="2000" i="1" dirty="0">
                <a:solidFill>
                  <a:srgbClr val="002060"/>
                </a:solidFill>
                <a:latin typeface="Calibri"/>
              </a:rPr>
              <a:t>В Красную книгу  внесено 19 видов представителей этого типа </a:t>
            </a:r>
            <a:r>
              <a:rPr lang="ru-RU" sz="2000" i="1" dirty="0" smtClean="0">
                <a:solidFill>
                  <a:srgbClr val="002060"/>
                </a:solidFill>
                <a:latin typeface="Calibri"/>
              </a:rPr>
              <a:t>           животных</a:t>
            </a:r>
            <a:r>
              <a:rPr lang="ru-RU" sz="2000" i="1" dirty="0">
                <a:solidFill>
                  <a:srgbClr val="002060"/>
                </a:solidFill>
                <a:latin typeface="Calibri"/>
              </a:rPr>
              <a:t>. 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151" name="CustomShape 2"/>
          <p:cNvSpPr/>
          <p:nvPr/>
        </p:nvSpPr>
        <p:spPr>
          <a:xfrm>
            <a:off x="928800" y="196664"/>
            <a:ext cx="7085880" cy="92808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sz="3600" b="1" dirty="0">
                <a:solidFill>
                  <a:srgbClr val="002060"/>
                </a:solidFill>
                <a:latin typeface="Monotype Corsiva"/>
              </a:rPr>
              <a:t>Кто такие моллюски?</a:t>
            </a:r>
            <a:endParaRPr dirty="0"/>
          </a:p>
          <a:p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1071360" y="214200"/>
            <a:ext cx="7085880" cy="7851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600" b="1" dirty="0">
                <a:solidFill>
                  <a:srgbClr val="002060"/>
                </a:solidFill>
                <a:latin typeface="Monotype Corsiva"/>
              </a:rPr>
              <a:t>Разнообразие ракушек</a:t>
            </a:r>
            <a:endParaRPr dirty="0"/>
          </a:p>
        </p:txBody>
      </p:sp>
      <p:pic>
        <p:nvPicPr>
          <p:cNvPr id="153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760" y="764704"/>
            <a:ext cx="1910520" cy="1405440"/>
          </a:xfrm>
          <a:prstGeom prst="rect">
            <a:avLst/>
          </a:prstGeom>
        </p:spPr>
      </p:pic>
      <p:pic>
        <p:nvPicPr>
          <p:cNvPr id="154" name="Рисунок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329" y="1517378"/>
            <a:ext cx="2073240" cy="1402920"/>
          </a:xfrm>
          <a:prstGeom prst="rect">
            <a:avLst/>
          </a:prstGeom>
        </p:spPr>
      </p:pic>
      <p:pic>
        <p:nvPicPr>
          <p:cNvPr id="155" name="Рисунок 6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3136" y="835380"/>
            <a:ext cx="1813320" cy="1662840"/>
          </a:xfrm>
          <a:prstGeom prst="rect">
            <a:avLst/>
          </a:prstGeom>
        </p:spPr>
      </p:pic>
      <p:pic>
        <p:nvPicPr>
          <p:cNvPr id="156" name="Рисунок 7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900" y="2971784"/>
            <a:ext cx="1963440" cy="1500120"/>
          </a:xfrm>
          <a:prstGeom prst="rect">
            <a:avLst/>
          </a:prstGeom>
        </p:spPr>
      </p:pic>
      <p:pic>
        <p:nvPicPr>
          <p:cNvPr id="157" name="Рисунок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7360" y="4725144"/>
            <a:ext cx="1992600" cy="1487520"/>
          </a:xfrm>
          <a:prstGeom prst="rect">
            <a:avLst/>
          </a:prstGeom>
        </p:spPr>
      </p:pic>
      <p:pic>
        <p:nvPicPr>
          <p:cNvPr id="158" name="Рисунок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83056" y="2639401"/>
            <a:ext cx="2002320" cy="1428120"/>
          </a:xfrm>
          <a:prstGeom prst="rect">
            <a:avLst/>
          </a:prstGeom>
        </p:spPr>
      </p:pic>
      <p:pic>
        <p:nvPicPr>
          <p:cNvPr id="159" name="Рисунок 10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418" y="2671124"/>
            <a:ext cx="1879920" cy="1571040"/>
          </a:xfrm>
          <a:prstGeom prst="rect">
            <a:avLst/>
          </a:prstGeom>
        </p:spPr>
      </p:pic>
      <p:pic>
        <p:nvPicPr>
          <p:cNvPr id="160" name="Рисунок 11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002" y="4554448"/>
            <a:ext cx="1840320" cy="1785240"/>
          </a:xfrm>
          <a:prstGeom prst="rect">
            <a:avLst/>
          </a:prstGeom>
        </p:spPr>
      </p:pic>
      <p:pic>
        <p:nvPicPr>
          <p:cNvPr id="161" name="Рисунок 12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6379" y="4967640"/>
            <a:ext cx="1866240" cy="1399320"/>
          </a:xfrm>
          <a:prstGeom prst="rect">
            <a:avLst/>
          </a:prstGeom>
        </p:spPr>
      </p:pic>
      <p:sp>
        <p:nvSpPr>
          <p:cNvPr id="162" name="CustomShape 2"/>
          <p:cNvSpPr/>
          <p:nvPr/>
        </p:nvSpPr>
        <p:spPr>
          <a:xfrm>
            <a:off x="7000920" y="6381328"/>
            <a:ext cx="157104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/>
              </a:rPr>
              <a:t>Устрица</a:t>
            </a:r>
            <a:r>
              <a:rPr lang="ru-RU" sz="1600" b="1" dirty="0">
                <a:solidFill>
                  <a:srgbClr val="FFFF0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163" name="CustomShape 3"/>
          <p:cNvSpPr/>
          <p:nvPr/>
        </p:nvSpPr>
        <p:spPr>
          <a:xfrm>
            <a:off x="4305864" y="4078080"/>
            <a:ext cx="2642400" cy="607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Ампуллярия</a:t>
            </a:r>
            <a:r>
              <a:rPr lang="ru-RU" sz="1600" b="1" dirty="0">
                <a:solidFill>
                  <a:srgbClr val="FFFF00"/>
                </a:solidFill>
                <a:latin typeface="Calibri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гигантская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164" name="CustomShape 4"/>
          <p:cNvSpPr/>
          <p:nvPr/>
        </p:nvSpPr>
        <p:spPr>
          <a:xfrm>
            <a:off x="7318880" y="4437112"/>
            <a:ext cx="12135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Ахатина</a:t>
            </a:r>
            <a:endParaRPr dirty="0"/>
          </a:p>
        </p:txBody>
      </p:sp>
      <p:sp>
        <p:nvSpPr>
          <p:cNvPr id="165" name="CustomShape 5"/>
          <p:cNvSpPr/>
          <p:nvPr/>
        </p:nvSpPr>
        <p:spPr>
          <a:xfrm>
            <a:off x="500040" y="4221088"/>
            <a:ext cx="23565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/>
              </a:rPr>
              <a:t>Аргонавта раковина </a:t>
            </a:r>
            <a:endParaRPr dirty="0"/>
          </a:p>
        </p:txBody>
      </p:sp>
      <p:sp>
        <p:nvSpPr>
          <p:cNvPr id="166" name="CustomShape 6"/>
          <p:cNvSpPr/>
          <p:nvPr/>
        </p:nvSpPr>
        <p:spPr>
          <a:xfrm>
            <a:off x="4876816" y="6381328"/>
            <a:ext cx="199944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/>
              </a:rPr>
              <a:t>Арфа</a:t>
            </a:r>
            <a:r>
              <a:rPr lang="ru-RU" sz="1600" b="1" dirty="0">
                <a:solidFill>
                  <a:srgbClr val="FFFF00"/>
                </a:solidFill>
                <a:latin typeface="Calibri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большая</a:t>
            </a:r>
            <a:r>
              <a:rPr lang="ru-RU" sz="1600" b="1" dirty="0">
                <a:solidFill>
                  <a:srgbClr val="FFFF0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167" name="CustomShape 7"/>
          <p:cNvSpPr/>
          <p:nvPr/>
        </p:nvSpPr>
        <p:spPr>
          <a:xfrm>
            <a:off x="710576" y="6263992"/>
            <a:ext cx="32853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Амфидромус</a:t>
            </a:r>
            <a:r>
              <a:rPr lang="ru-RU" sz="1600" b="1" dirty="0">
                <a:solidFill>
                  <a:srgbClr val="FFFF00"/>
                </a:solidFill>
                <a:latin typeface="Calibri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раскрашенный</a:t>
            </a:r>
            <a:endParaRPr dirty="0"/>
          </a:p>
        </p:txBody>
      </p:sp>
      <p:sp>
        <p:nvSpPr>
          <p:cNvPr id="168" name="CustomShape 8"/>
          <p:cNvSpPr/>
          <p:nvPr/>
        </p:nvSpPr>
        <p:spPr>
          <a:xfrm>
            <a:off x="714240" y="2132856"/>
            <a:ext cx="164232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Рапан</a:t>
            </a:r>
            <a:r>
              <a:rPr lang="ru-RU" sz="1600" b="1" dirty="0">
                <a:solidFill>
                  <a:srgbClr val="FFFF0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169" name="CustomShape 9"/>
          <p:cNvSpPr/>
          <p:nvPr/>
        </p:nvSpPr>
        <p:spPr>
          <a:xfrm>
            <a:off x="6750900" y="2504444"/>
            <a:ext cx="207108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Риссоа</a:t>
            </a:r>
            <a:endParaRPr dirty="0"/>
          </a:p>
        </p:txBody>
      </p:sp>
      <p:sp>
        <p:nvSpPr>
          <p:cNvPr id="170" name="CustomShape 10"/>
          <p:cNvSpPr/>
          <p:nvPr/>
        </p:nvSpPr>
        <p:spPr>
          <a:xfrm>
            <a:off x="2963231" y="1184018"/>
            <a:ext cx="17139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Венус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-петушок</a:t>
            </a:r>
            <a:r>
              <a:rPr lang="ru-RU" sz="1600" b="1" dirty="0">
                <a:solidFill>
                  <a:srgbClr val="FFFF00"/>
                </a:solidFill>
                <a:latin typeface="Calibri"/>
              </a:rPr>
              <a:t>.</a:t>
            </a:r>
            <a:endParaRPr dirty="0"/>
          </a:p>
        </p:txBody>
      </p:sp>
      <p:sp>
        <p:nvSpPr>
          <p:cNvPr id="171" name="CustomShape 11"/>
          <p:cNvSpPr/>
          <p:nvPr/>
        </p:nvSpPr>
        <p:spPr>
          <a:xfrm>
            <a:off x="214200" y="6556680"/>
            <a:ext cx="3999960" cy="288000"/>
          </a:xfrm>
          <a:prstGeom prst="rect">
            <a:avLst/>
          </a:prstGeom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498596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98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Рисунок 1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578320"/>
            <a:ext cx="1499400" cy="2284560"/>
          </a:xfrm>
          <a:prstGeom prst="rect">
            <a:avLst/>
          </a:prstGeom>
        </p:spPr>
      </p:pic>
      <p:pic>
        <p:nvPicPr>
          <p:cNvPr id="173" name="Рисунок 2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4562" y="545829"/>
            <a:ext cx="2261520" cy="1509120"/>
          </a:xfrm>
          <a:prstGeom prst="rect">
            <a:avLst/>
          </a:prstGeom>
        </p:spPr>
      </p:pic>
      <p:pic>
        <p:nvPicPr>
          <p:cNvPr id="174" name="Рисунок 3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4224" y="4786200"/>
            <a:ext cx="1713960" cy="1515240"/>
          </a:xfrm>
          <a:prstGeom prst="rect">
            <a:avLst/>
          </a:prstGeom>
        </p:spPr>
      </p:pic>
      <p:pic>
        <p:nvPicPr>
          <p:cNvPr id="175" name="Рисунок 4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520" y="2936632"/>
            <a:ext cx="1856520" cy="1500480"/>
          </a:xfrm>
          <a:prstGeom prst="rect">
            <a:avLst/>
          </a:prstGeom>
        </p:spPr>
      </p:pic>
      <p:pic>
        <p:nvPicPr>
          <p:cNvPr id="176" name="Рисунок 7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791" y="546069"/>
            <a:ext cx="2039040" cy="1546560"/>
          </a:xfrm>
          <a:prstGeom prst="rect">
            <a:avLst/>
          </a:prstGeom>
        </p:spPr>
      </p:pic>
      <p:pic>
        <p:nvPicPr>
          <p:cNvPr id="177" name="Рисунок 8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00" y="764704"/>
            <a:ext cx="2071080" cy="1594440"/>
          </a:xfrm>
          <a:prstGeom prst="rect">
            <a:avLst/>
          </a:prstGeom>
        </p:spPr>
      </p:pic>
      <p:pic>
        <p:nvPicPr>
          <p:cNvPr id="178" name="Рисунок 10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0156" y="2620266"/>
            <a:ext cx="1482840" cy="1825920"/>
          </a:xfrm>
          <a:prstGeom prst="rect">
            <a:avLst/>
          </a:prstGeom>
        </p:spPr>
      </p:pic>
      <p:pic>
        <p:nvPicPr>
          <p:cNvPr id="179" name="Рисунок 12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3800" y="4941168"/>
            <a:ext cx="1938960" cy="1446120"/>
          </a:xfrm>
          <a:prstGeom prst="rect">
            <a:avLst/>
          </a:prstGeom>
        </p:spPr>
      </p:pic>
      <p:pic>
        <p:nvPicPr>
          <p:cNvPr id="180" name="Рисунок 13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40" y="2827440"/>
            <a:ext cx="2271960" cy="1347480"/>
          </a:xfrm>
          <a:prstGeom prst="rect">
            <a:avLst/>
          </a:prstGeom>
        </p:spPr>
      </p:pic>
      <p:sp>
        <p:nvSpPr>
          <p:cNvPr id="181" name="CustomShape 1"/>
          <p:cNvSpPr/>
          <p:nvPr/>
        </p:nvSpPr>
        <p:spPr>
          <a:xfrm>
            <a:off x="990360" y="2492896"/>
            <a:ext cx="1571040" cy="36432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002060"/>
                </a:solidFill>
                <a:latin typeface="Calibri"/>
              </a:rPr>
              <a:t>Мидия</a:t>
            </a:r>
            <a:endParaRPr dirty="0"/>
          </a:p>
        </p:txBody>
      </p:sp>
      <p:sp>
        <p:nvSpPr>
          <p:cNvPr id="182" name="CustomShape 2"/>
          <p:cNvSpPr/>
          <p:nvPr/>
        </p:nvSpPr>
        <p:spPr>
          <a:xfrm>
            <a:off x="7308304" y="2214720"/>
            <a:ext cx="206100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/>
              </a:rPr>
              <a:t>Бекас </a:t>
            </a: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Ланглейта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183" name="CustomShape 3"/>
          <p:cNvSpPr/>
          <p:nvPr/>
        </p:nvSpPr>
        <p:spPr>
          <a:xfrm>
            <a:off x="4427984" y="6301440"/>
            <a:ext cx="23565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Гвилдфордия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Йока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184" name="CustomShape 4"/>
          <p:cNvSpPr/>
          <p:nvPr/>
        </p:nvSpPr>
        <p:spPr>
          <a:xfrm>
            <a:off x="4949280" y="2571840"/>
            <a:ext cx="243000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>
                <a:solidFill>
                  <a:srgbClr val="002060"/>
                </a:solidFill>
                <a:latin typeface="Calibri"/>
              </a:rPr>
              <a:t>Карафтохеликс Вейриха </a:t>
            </a:r>
            <a:endParaRPr/>
          </a:p>
        </p:txBody>
      </p:sp>
      <p:sp>
        <p:nvSpPr>
          <p:cNvPr id="185" name="CustomShape 5"/>
          <p:cNvSpPr/>
          <p:nvPr/>
        </p:nvSpPr>
        <p:spPr>
          <a:xfrm>
            <a:off x="6606471" y="188640"/>
            <a:ext cx="21423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/>
              </a:rPr>
              <a:t>Каури крупные</a:t>
            </a:r>
            <a:endParaRPr dirty="0"/>
          </a:p>
        </p:txBody>
      </p:sp>
      <p:sp>
        <p:nvSpPr>
          <p:cNvPr id="186" name="CustomShape 6"/>
          <p:cNvSpPr/>
          <p:nvPr/>
        </p:nvSpPr>
        <p:spPr>
          <a:xfrm>
            <a:off x="2731096" y="2204864"/>
            <a:ext cx="21009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/>
              </a:rPr>
              <a:t>Леечка морская</a:t>
            </a:r>
            <a:endParaRPr dirty="0"/>
          </a:p>
        </p:txBody>
      </p:sp>
      <p:sp>
        <p:nvSpPr>
          <p:cNvPr id="187" name="CustomShape 7"/>
          <p:cNvSpPr/>
          <p:nvPr/>
        </p:nvSpPr>
        <p:spPr>
          <a:xfrm>
            <a:off x="6677384" y="6381328"/>
            <a:ext cx="207108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Натика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 фиолетовая </a:t>
            </a:r>
            <a:endParaRPr dirty="0"/>
          </a:p>
        </p:txBody>
      </p:sp>
      <p:sp>
        <p:nvSpPr>
          <p:cNvPr id="188" name="CustomShape 8"/>
          <p:cNvSpPr/>
          <p:nvPr/>
        </p:nvSpPr>
        <p:spPr>
          <a:xfrm>
            <a:off x="3867976" y="165976"/>
            <a:ext cx="192816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Донакс</a:t>
            </a:r>
            <a:endParaRPr dirty="0"/>
          </a:p>
        </p:txBody>
      </p:sp>
      <p:sp>
        <p:nvSpPr>
          <p:cNvPr id="189" name="CustomShape 9"/>
          <p:cNvSpPr/>
          <p:nvPr/>
        </p:nvSpPr>
        <p:spPr>
          <a:xfrm>
            <a:off x="413784" y="332656"/>
            <a:ext cx="221400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dirty="0" err="1">
                <a:solidFill>
                  <a:srgbClr val="002060"/>
                </a:solidFill>
                <a:latin typeface="Calibri"/>
              </a:rPr>
              <a:t>Лямбис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 фиолетовый </a:t>
            </a:r>
            <a:endParaRPr dirty="0"/>
          </a:p>
        </p:txBody>
      </p:sp>
      <p:pic>
        <p:nvPicPr>
          <p:cNvPr id="190" name="Рисунок 24"/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20" y="4601428"/>
            <a:ext cx="2397600" cy="1596600"/>
          </a:xfrm>
          <a:prstGeom prst="rect">
            <a:avLst/>
          </a:prstGeom>
        </p:spPr>
      </p:pic>
      <p:sp>
        <p:nvSpPr>
          <p:cNvPr id="191" name="CustomShape 10"/>
          <p:cNvSpPr/>
          <p:nvPr/>
        </p:nvSpPr>
        <p:spPr>
          <a:xfrm>
            <a:off x="323528" y="6277704"/>
            <a:ext cx="2642400" cy="607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/>
              </a:rPr>
              <a:t>Гребешок Черноморский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825691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71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6120680" cy="612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222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38" y="476672"/>
            <a:ext cx="846316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404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5"/>
            <a:ext cx="819290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249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1032"/>
            <a:ext cx="806489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86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4"/>
          <a:stretch/>
        </p:blipFill>
        <p:spPr bwMode="auto">
          <a:xfrm>
            <a:off x="971600" y="980728"/>
            <a:ext cx="7519691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646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776864" cy="582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518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500040" y="890280"/>
            <a:ext cx="3285360" cy="57672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i="1" dirty="0" smtClean="0">
                <a:solidFill>
                  <a:srgbClr val="002060"/>
                </a:solidFill>
                <a:latin typeface="Calibri"/>
              </a:rPr>
              <a:t>.</a:t>
            </a:r>
            <a:endParaRPr dirty="0"/>
          </a:p>
        </p:txBody>
      </p:sp>
      <p:sp>
        <p:nvSpPr>
          <p:cNvPr id="210" name="CustomShape 2"/>
          <p:cNvSpPr/>
          <p:nvPr/>
        </p:nvSpPr>
        <p:spPr>
          <a:xfrm>
            <a:off x="3538832" y="578463"/>
            <a:ext cx="2642400" cy="4100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14" name="CustomShape 4"/>
          <p:cNvSpPr/>
          <p:nvPr/>
        </p:nvSpPr>
        <p:spPr>
          <a:xfrm>
            <a:off x="6218121" y="5805264"/>
            <a:ext cx="2714040" cy="57672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554257"/>
            <a:ext cx="3662641" cy="4941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1769417"/>
            <a:ext cx="3529228" cy="47611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59832" y="202859"/>
            <a:ext cx="312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Monotype Corsiva"/>
              </a:rPr>
              <a:t>П</a:t>
            </a:r>
            <a:r>
              <a:rPr lang="ru-RU" sz="3600" b="1" dirty="0" smtClean="0">
                <a:solidFill>
                  <a:srgbClr val="002060"/>
                </a:solidFill>
                <a:latin typeface="Monotype Corsiva"/>
              </a:rPr>
              <a:t>оделки из ракушек</a:t>
            </a: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476896" y="1144944"/>
            <a:ext cx="2699280" cy="3333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04" name="CustomShape 2"/>
          <p:cNvSpPr/>
          <p:nvPr/>
        </p:nvSpPr>
        <p:spPr>
          <a:xfrm>
            <a:off x="5000940" y="3429000"/>
            <a:ext cx="3155760" cy="47941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208352"/>
            <a:ext cx="3384376" cy="44047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026" y="1772816"/>
            <a:ext cx="3401087" cy="45883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400" b="1" dirty="0">
                <a:solidFill>
                  <a:srgbClr val="002060"/>
                </a:solidFill>
                <a:latin typeface="Monotype Corsiva"/>
              </a:rPr>
              <a:t>Загадки о ракушках</a:t>
            </a:r>
            <a:endParaRPr/>
          </a:p>
        </p:txBody>
      </p:sp>
      <p:sp>
        <p:nvSpPr>
          <p:cNvPr id="227" name="CustomShape 2"/>
          <p:cNvSpPr/>
          <p:nvPr/>
        </p:nvSpPr>
        <p:spPr>
          <a:xfrm>
            <a:off x="285840" y="1789560"/>
            <a:ext cx="3499920" cy="132120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 dirty="0">
                <a:solidFill>
                  <a:srgbClr val="000000"/>
                </a:solidFill>
                <a:latin typeface="Calibri"/>
              </a:rPr>
              <a:t>Ветру, чайкам тихо вторя,</a:t>
            </a:r>
            <a:endParaRPr dirty="0"/>
          </a:p>
          <a:p>
            <a:r>
              <a:rPr lang="ru-RU" dirty="0">
                <a:solidFill>
                  <a:srgbClr val="000000"/>
                </a:solidFill>
                <a:latin typeface="Calibri"/>
              </a:rPr>
              <a:t>Волны шепчутся прибоя -</a:t>
            </a:r>
            <a:endParaRPr dirty="0"/>
          </a:p>
          <a:p>
            <a:r>
              <a:rPr lang="ru-RU" dirty="0">
                <a:solidFill>
                  <a:srgbClr val="000000"/>
                </a:solidFill>
                <a:latin typeface="Calibri"/>
              </a:rPr>
              <a:t>Приложи её лишь к ушку!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Море спряталось в / Ракушку </a:t>
            </a:r>
            <a:r>
              <a:rPr lang="ru-RU" dirty="0" smtClean="0">
                <a:solidFill>
                  <a:srgbClr val="000000"/>
                </a:solidFill>
                <a:latin typeface="Calibri"/>
              </a:rPr>
              <a:t>/</a:t>
            </a:r>
            <a:r>
              <a:rPr lang="ru-RU" i="1" u="sng" dirty="0" smtClean="0">
                <a:solidFill>
                  <a:srgbClr val="0000FF"/>
                </a:solidFill>
                <a:latin typeface="Calibri"/>
                <a:hlinkClick r:id="rId3"/>
              </a:rPr>
              <a:t> </a:t>
            </a:r>
            <a:endParaRPr dirty="0"/>
          </a:p>
        </p:txBody>
      </p:sp>
      <p:sp>
        <p:nvSpPr>
          <p:cNvPr id="228" name="CustomShape 3"/>
          <p:cNvSpPr/>
          <p:nvPr/>
        </p:nvSpPr>
        <p:spPr>
          <a:xfrm>
            <a:off x="5143680" y="1482120"/>
            <a:ext cx="3214080" cy="132120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>
                <a:solidFill>
                  <a:srgbClr val="000000"/>
                </a:solidFill>
                <a:latin typeface="Calibri"/>
              </a:rPr>
              <a:t>Я привёз в подарок с юга</a:t>
            </a:r>
            <a:endParaRPr/>
          </a:p>
          <a:p>
            <a:r>
              <a:rPr lang="ru-RU">
                <a:solidFill>
                  <a:srgbClr val="000000"/>
                </a:solidFill>
                <a:latin typeface="Calibri"/>
              </a:rPr>
              <a:t>Лучший сувенир для друга:</a:t>
            </a:r>
            <a:endParaRPr/>
          </a:p>
          <a:p>
            <a:r>
              <a:rPr lang="ru-RU">
                <a:solidFill>
                  <a:srgbClr val="000000"/>
                </a:solidFill>
                <a:latin typeface="Calibri"/>
              </a:rPr>
              <a:t>Не открытку, не игрушку,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А красивую … (ракушку).</a:t>
            </a:r>
            <a:r>
              <a:rPr lang="ru-RU" i="1" u="sng">
                <a:solidFill>
                  <a:srgbClr val="0000FF"/>
                </a:solidFill>
                <a:latin typeface="Calibri"/>
                <a:hlinkClick r:id="rId4"/>
              </a:rPr>
              <a:t> </a:t>
            </a:r>
            <a:endParaRPr/>
          </a:p>
        </p:txBody>
      </p:sp>
      <p:sp>
        <p:nvSpPr>
          <p:cNvPr id="230" name="CustomShape 5"/>
          <p:cNvSpPr/>
          <p:nvPr/>
        </p:nvSpPr>
        <p:spPr>
          <a:xfrm>
            <a:off x="1040760" y="3645024"/>
            <a:ext cx="2714040" cy="282276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 dirty="0">
                <a:solidFill>
                  <a:srgbClr val="000000"/>
                </a:solidFill>
                <a:latin typeface="Calibri"/>
              </a:rPr>
              <a:t>Этот домик я могу</a:t>
            </a:r>
            <a:endParaRPr dirty="0"/>
          </a:p>
          <a:p>
            <a:r>
              <a:rPr lang="ru-RU" dirty="0">
                <a:solidFill>
                  <a:srgbClr val="000000"/>
                </a:solidFill>
                <a:latin typeface="Calibri"/>
              </a:rPr>
              <a:t>Отыскать на берегу.</a:t>
            </a:r>
            <a:endParaRPr dirty="0"/>
          </a:p>
          <a:p>
            <a:r>
              <a:rPr lang="ru-RU" dirty="0">
                <a:solidFill>
                  <a:srgbClr val="000000"/>
                </a:solidFill>
                <a:latin typeface="Calibri"/>
              </a:rPr>
              <a:t>В нем укрытие моллюска,</a:t>
            </a:r>
            <a:endParaRPr dirty="0"/>
          </a:p>
          <a:p>
            <a:r>
              <a:rPr lang="ru-RU" dirty="0">
                <a:solidFill>
                  <a:srgbClr val="000000"/>
                </a:solidFill>
                <a:latin typeface="Calibri"/>
              </a:rPr>
              <a:t>И хозяин гордый:</a:t>
            </a:r>
            <a:endParaRPr dirty="0"/>
          </a:p>
          <a:p>
            <a:r>
              <a:rPr lang="ru-RU" dirty="0">
                <a:solidFill>
                  <a:srgbClr val="000000"/>
                </a:solidFill>
                <a:latin typeface="Calibri"/>
              </a:rPr>
              <a:t>"Домик выдержит нагрузку,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Известковый, твердый".</a:t>
            </a:r>
            <a:endParaRPr dirty="0"/>
          </a:p>
        </p:txBody>
      </p:sp>
      <p:sp>
        <p:nvSpPr>
          <p:cNvPr id="231" name="CustomShape 6"/>
          <p:cNvSpPr/>
          <p:nvPr/>
        </p:nvSpPr>
        <p:spPr>
          <a:xfrm>
            <a:off x="5718960" y="3188160"/>
            <a:ext cx="3214080" cy="222732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По листочку дом ползет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Это кто же в нем живет?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Глазок нет – одни лишь рожки.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Липкие присоски – ножки.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Нет ни окон, ни калитки.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Дом – ракушка, для …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357120" y="214200"/>
            <a:ext cx="8228880" cy="85644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3600" b="1" dirty="0">
                <a:solidFill>
                  <a:srgbClr val="002060"/>
                </a:solidFill>
                <a:latin typeface="Monotype Corsiva"/>
              </a:rPr>
              <a:t>Стихи о ракушках</a:t>
            </a:r>
            <a:endParaRPr/>
          </a:p>
        </p:txBody>
      </p:sp>
      <p:sp>
        <p:nvSpPr>
          <p:cNvPr id="233" name="CustomShape 2"/>
          <p:cNvSpPr/>
          <p:nvPr/>
        </p:nvSpPr>
        <p:spPr>
          <a:xfrm>
            <a:off x="2987824" y="1340768"/>
            <a:ext cx="2571120" cy="175248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 sz="1400" b="1" dirty="0">
                <a:solidFill>
                  <a:srgbClr val="000000"/>
                </a:solidFill>
                <a:latin typeface="Calibri"/>
              </a:rPr>
              <a:t>С. </a:t>
            </a:r>
            <a:r>
              <a:rPr lang="ru-RU" sz="1400" b="1" dirty="0" err="1">
                <a:solidFill>
                  <a:srgbClr val="000000"/>
                </a:solidFill>
                <a:latin typeface="Calibri"/>
              </a:rPr>
              <a:t>Гордина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Добрая </a:t>
            </a:r>
            <a:r>
              <a:rPr lang="ru-RU" sz="1400" b="1" dirty="0">
                <a:solidFill>
                  <a:srgbClr val="000000"/>
                </a:solidFill>
                <a:latin typeface="Calibri"/>
              </a:rPr>
              <a:t>ракушка</a:t>
            </a:r>
            <a:r>
              <a:rPr lang="ru-RU" sz="1400" dirty="0">
                <a:solidFill>
                  <a:srgbClr val="000000"/>
                </a:solidFill>
                <a:latin typeface="Calibri"/>
              </a:rPr>
              <a:t>,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Пошепчи мне в ушко,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Ну, а я тебе в ответ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Приоткрою свой секрет: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Никому не говори -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Море у тебя внутри!</a:t>
            </a:r>
            <a:endParaRPr dirty="0"/>
          </a:p>
        </p:txBody>
      </p:sp>
      <p:sp>
        <p:nvSpPr>
          <p:cNvPr id="234" name="CustomShape 3"/>
          <p:cNvSpPr/>
          <p:nvPr/>
        </p:nvSpPr>
        <p:spPr>
          <a:xfrm>
            <a:off x="6343560" y="4572000"/>
            <a:ext cx="2642400" cy="151632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 sz="1400" b="1">
                <a:solidFill>
                  <a:srgbClr val="000000"/>
                </a:solidFill>
                <a:latin typeface="Calibri"/>
              </a:rPr>
              <a:t>А. Фрейфельд</a:t>
            </a:r>
            <a:endParaRPr/>
          </a:p>
          <a:p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У морской </a:t>
            </a:r>
            <a:r>
              <a:rPr lang="ru-RU" sz="1400" b="1">
                <a:solidFill>
                  <a:srgbClr val="000000"/>
                </a:solidFill>
                <a:latin typeface="Calibri"/>
              </a:rPr>
              <a:t>Ракушки</a:t>
            </a:r>
            <a:r>
              <a:rPr lang="ru-RU" sz="1400">
                <a:solidFill>
                  <a:srgbClr val="000000"/>
                </a:solidFill>
                <a:latin typeface="Calibri"/>
              </a:rPr>
              <a:t> горе -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Унесли Ракушку с моря,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И на память шум морской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Calibri"/>
              </a:rPr>
              <a:t>Унесла она с собой. </a:t>
            </a:r>
            <a:endParaRPr/>
          </a:p>
        </p:txBody>
      </p:sp>
      <p:sp>
        <p:nvSpPr>
          <p:cNvPr id="235" name="CustomShape 4"/>
          <p:cNvSpPr/>
          <p:nvPr/>
        </p:nvSpPr>
        <p:spPr>
          <a:xfrm>
            <a:off x="3873600" y="3684240"/>
            <a:ext cx="2285280" cy="182088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 sz="1400" b="1">
                <a:solidFill>
                  <a:srgbClr val="000000"/>
                </a:solidFill>
                <a:latin typeface="Calibri"/>
              </a:rPr>
              <a:t>Ю. Симбирская</a:t>
            </a:r>
            <a:endParaRPr/>
          </a:p>
          <a:p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На песке лежит </a:t>
            </a:r>
            <a:r>
              <a:rPr lang="ru-RU" sz="1400" b="1">
                <a:solidFill>
                  <a:srgbClr val="000000"/>
                </a:solidFill>
                <a:latin typeface="Calibri"/>
              </a:rPr>
              <a:t>ракушка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Перламутровое ушко.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Я смеюсь, а море дышит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И она всё это слышит.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36" name="CustomShape 5"/>
          <p:cNvSpPr/>
          <p:nvPr/>
        </p:nvSpPr>
        <p:spPr>
          <a:xfrm>
            <a:off x="179512" y="1895498"/>
            <a:ext cx="2571120" cy="417672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 sz="1400" b="1" dirty="0">
                <a:solidFill>
                  <a:srgbClr val="000000"/>
                </a:solidFill>
                <a:latin typeface="Calibri"/>
              </a:rPr>
              <a:t>М. Придворов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В прорезь раковины узкой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Укрываются моллюски,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Чтоб никто из рыб морских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Не пытался скушать их.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Под скорлупкой перламутра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Нет ни вечера, ни утра.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Безопасный полумрак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Бережёт от ссор и драк.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У себя моллюски прячут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Драгоценность, не иначе.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Мы увидим это днём,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Если створки разомкнём.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Что в </a:t>
            </a:r>
            <a:r>
              <a:rPr lang="ru-RU" sz="1400" b="1" dirty="0">
                <a:solidFill>
                  <a:srgbClr val="000000"/>
                </a:solidFill>
                <a:latin typeface="Calibri"/>
              </a:rPr>
              <a:t>ракушке</a:t>
            </a:r>
            <a:r>
              <a:rPr lang="ru-RU" sz="1400" dirty="0">
                <a:solidFill>
                  <a:srgbClr val="000000"/>
                </a:solidFill>
                <a:latin typeface="Calibri"/>
              </a:rPr>
              <a:t> за начинка?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Не стекляшка, не песчинка</a:t>
            </a:r>
            <a:endParaRPr dirty="0"/>
          </a:p>
          <a:p>
            <a:r>
              <a:rPr lang="ru-RU" sz="1400" dirty="0">
                <a:solidFill>
                  <a:srgbClr val="000000"/>
                </a:solidFill>
                <a:latin typeface="Calibri"/>
              </a:rPr>
              <a:t>И не россыпи камней.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Просто жемчуг вырос в ней. </a:t>
            </a:r>
            <a:endParaRPr dirty="0"/>
          </a:p>
        </p:txBody>
      </p:sp>
      <p:sp>
        <p:nvSpPr>
          <p:cNvPr id="237" name="CustomShape 6"/>
          <p:cNvSpPr/>
          <p:nvPr/>
        </p:nvSpPr>
        <p:spPr>
          <a:xfrm>
            <a:off x="6434640" y="571320"/>
            <a:ext cx="2356560" cy="3941280"/>
          </a:xfrm>
          <a:prstGeom prst="roundRect">
            <a:avLst>
              <a:gd name="adj" fmla="val 16667"/>
            </a:avLst>
          </a:prstGeom>
          <a:blipFill>
            <a:blip r:embed="rId2" cstate="print"/>
            <a:tile/>
          </a:blipFill>
          <a:ln>
            <a:solidFill>
              <a:srgbClr val="F79646"/>
            </a:solidFill>
          </a:ln>
        </p:spPr>
        <p:txBody>
          <a:bodyPr lIns="90000" tIns="45000" rIns="90000" bIns="45000"/>
          <a:lstStyle/>
          <a:p>
            <a:r>
              <a:rPr lang="ru-RU" sz="1400" b="1">
                <a:solidFill>
                  <a:srgbClr val="000000"/>
                </a:solidFill>
                <a:latin typeface="Calibri"/>
              </a:rPr>
              <a:t>Г. Дядина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Лежали на пляже кругом безделушки,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Простые игрушки, пустые избушки,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Пустые избушки, дома-завитушки,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Дома-завитушки, речные </a:t>
            </a:r>
            <a:r>
              <a:rPr lang="ru-RU" sz="1400" b="1">
                <a:solidFill>
                  <a:srgbClr val="000000"/>
                </a:solidFill>
                <a:latin typeface="Calibri"/>
              </a:rPr>
              <a:t>ракушки</a:t>
            </a:r>
            <a:r>
              <a:rPr lang="ru-RU" sz="1400">
                <a:solidFill>
                  <a:srgbClr val="000000"/>
                </a:solidFill>
                <a:latin typeface="Calibri"/>
              </a:rPr>
              <a:t>.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И эти ракушки шептали друг дружке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Речные частушки и байки на ушко,</a:t>
            </a:r>
            <a:endParaRPr/>
          </a:p>
          <a:p>
            <a:r>
              <a:rPr lang="ru-RU" sz="1400">
                <a:solidFill>
                  <a:srgbClr val="000000"/>
                </a:solidFill>
                <a:latin typeface="Calibri"/>
              </a:rPr>
              <a:t>Речные былины, подводные сказки,</a:t>
            </a:r>
            <a:endParaRPr/>
          </a:p>
          <a:p>
            <a:pPr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Calibri"/>
              </a:rPr>
              <a:t>Поросшие тиной, поросшие ряской.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515</Words>
  <Application>Microsoft Office PowerPoint</Application>
  <PresentationFormat>Экран (4:3)</PresentationFormat>
  <Paragraphs>141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DejaVu Sans</vt:lpstr>
      <vt:lpstr>Monotype Corsiva</vt:lpstr>
      <vt:lpstr>MS Mincho</vt:lpstr>
      <vt:lpstr>StarSymbol</vt:lpstr>
      <vt:lpstr>Times New Roman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Надежда Михайловна</cp:lastModifiedBy>
  <cp:revision>24</cp:revision>
  <cp:lastPrinted>2020-11-15T14:10:18Z</cp:lastPrinted>
  <dcterms:modified xsi:type="dcterms:W3CDTF">2024-09-29T06:26:47Z</dcterms:modified>
</cp:coreProperties>
</file>